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65" r:id="rId5"/>
    <p:sldId id="27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125E7-4478-42DE-85FF-07F16CF42B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377A2-0351-4A14-AD6E-17EF76BE14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6599-E503-4E30-86A9-52132CFE17F6}" type="datetimeFigureOut">
              <a:rPr lang="en-AU" smtClean="0"/>
              <a:t>15/06/2020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5DD31-D3DF-4D49-A5B0-89A9977F76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EF0-0FE3-4039-9C6C-A80E2A263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B5F8F-629C-4970-8A29-3205B53279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57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C552-BAD0-4A73-8238-128201FE4CBA}" type="datetimeFigureOut">
              <a:rPr lang="en-AU" smtClean="0"/>
              <a:t>15/06/2020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91A-89FB-437D-9E62-B5F4C6C937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52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mpe/2014/284216/fig1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Control of a Rolling Balancing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Timothy Dunn 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1501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DoD_vid">
            <a:hlinkClick r:id="" action="ppaction://media"/>
            <a:extLst>
              <a:ext uri="{FF2B5EF4-FFF2-40B4-BE49-F238E27FC236}">
                <a16:creationId xmlns:a16="http://schemas.microsoft.com/office/drawing/2014/main" id="{F0CB8CDA-C6E2-424D-BFE4-FFC46BFF4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324" t="270" r="17221" b="4434"/>
          <a:stretch/>
        </p:blipFill>
        <p:spPr>
          <a:xfrm>
            <a:off x="5382240" y="232611"/>
            <a:ext cx="6166294" cy="6437964"/>
          </a:xfrm>
          <a:prstGeom prst="roundRect">
            <a:avLst>
              <a:gd name="adj" fmla="val 3956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44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Camera Calibration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CCE3B3-DC1D-4BC7-ABA9-9F799CC4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3" t="7864" r="19136" b="7249"/>
          <a:stretch/>
        </p:blipFill>
        <p:spPr>
          <a:xfrm>
            <a:off x="4914563" y="2669726"/>
            <a:ext cx="5405093" cy="3930500"/>
          </a:xfrm>
          <a:prstGeom prst="roundRect">
            <a:avLst>
              <a:gd name="adj" fmla="val 249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E2298-76E5-433D-8CFD-034E4645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2030" y="-213441"/>
            <a:ext cx="2348224" cy="3271991"/>
          </a:xfrm>
          <a:prstGeom prst="roundRect">
            <a:avLst>
              <a:gd name="adj" fmla="val 17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456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Image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749" y="3874559"/>
            <a:ext cx="1778145" cy="609600"/>
          </a:xfrm>
        </p:spPr>
        <p:txBody>
          <a:bodyPr>
            <a:normAutofit/>
          </a:bodyPr>
          <a:lstStyle/>
          <a:p>
            <a:r>
              <a:rPr lang="en-AU" dirty="0"/>
              <a:t>Distorted Image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8F101-A701-4CB1-9095-5555F1D7C616}"/>
              </a:ext>
            </a:extLst>
          </p:cNvPr>
          <p:cNvGrpSpPr>
            <a:grpSpLocks noChangeAspect="1"/>
          </p:cNvGrpSpPr>
          <p:nvPr/>
        </p:nvGrpSpPr>
        <p:grpSpPr>
          <a:xfrm>
            <a:off x="1225568" y="595922"/>
            <a:ext cx="9740861" cy="3278637"/>
            <a:chOff x="0" y="0"/>
            <a:chExt cx="9432762" cy="32480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98DB74-977C-4DD3-98C9-E853B5529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37" t="6222" r="10720" b="14029"/>
            <a:stretch/>
          </p:blipFill>
          <p:spPr>
            <a:xfrm>
              <a:off x="0" y="0"/>
              <a:ext cx="5186407" cy="324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89C3BF-DD7E-42E7-AF09-68571D6B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37" t="6490" r="17776" b="13923"/>
            <a:stretch/>
          </p:blipFill>
          <p:spPr>
            <a:xfrm>
              <a:off x="4491793" y="8021"/>
              <a:ext cx="4940969" cy="3240000"/>
            </a:xfrm>
            <a:prstGeom prst="rect">
              <a:avLst/>
            </a:prstGeom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758108" y="3883700"/>
            <a:ext cx="2009347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Undistorted Image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1109187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Reprojection Errors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938F5-98EB-4796-A58E-7C4D0D92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47" y="1502529"/>
            <a:ext cx="5334000" cy="4000500"/>
          </a:xfrm>
          <a:prstGeom prst="roundRect">
            <a:avLst>
              <a:gd name="adj" fmla="val 33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797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Saturation Thresholding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3709" y="3795252"/>
            <a:ext cx="4864929" cy="609600"/>
          </a:xfrm>
        </p:spPr>
        <p:txBody>
          <a:bodyPr>
            <a:normAutofit/>
          </a:bodyPr>
          <a:lstStyle/>
          <a:p>
            <a:r>
              <a:rPr lang="en-AU" dirty="0"/>
              <a:t>Hue, Saturation and Value (HSV) Representation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810973" y="3795252"/>
            <a:ext cx="2400045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84C2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Binary Representation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1109187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77E048F-17FB-41A7-812D-F609CC0B9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6325" r="11517" b="14039"/>
          <a:stretch/>
        </p:blipFill>
        <p:spPr bwMode="auto">
          <a:xfrm>
            <a:off x="531961" y="471315"/>
            <a:ext cx="5385019" cy="32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F4C4-7F8A-4F0F-8E36-C734B2C6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6" t="6751" r="11841" b="15071"/>
          <a:stretch/>
        </p:blipFill>
        <p:spPr>
          <a:xfrm>
            <a:off x="6230634" y="471315"/>
            <a:ext cx="542940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Blob Detection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E3164-7F1F-43C5-BB17-272BFE45D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2" t="7118" r="11502" b="14660"/>
          <a:stretch/>
        </p:blipFill>
        <p:spPr>
          <a:xfrm>
            <a:off x="5002184" y="1405510"/>
            <a:ext cx="6821616" cy="40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795309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Experiment Apparatus Construction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174" y="2610450"/>
            <a:ext cx="6419903" cy="164370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Currently underway – stay tuned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87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784ADB-02F6-4F83-917E-0EABE5EE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B17D9-C02D-4975-A86D-6608A0FB3DC1}"/>
              </a:ext>
            </a:extLst>
          </p:cNvPr>
          <p:cNvCxnSpPr>
            <a:cxnSpLocks/>
          </p:cNvCxnSpPr>
          <p:nvPr/>
        </p:nvCxnSpPr>
        <p:spPr>
          <a:xfrm>
            <a:off x="1200626" y="4485034"/>
            <a:ext cx="988855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8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16DA6-CFF8-4594-9D69-23FDF532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57" y="754732"/>
            <a:ext cx="7131380" cy="5348535"/>
          </a:xfrm>
          <a:prstGeom prst="roundRect">
            <a:avLst>
              <a:gd name="adj" fmla="val 40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2700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Project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610" y="1242521"/>
            <a:ext cx="6072924" cy="437295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Motivation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Modelling and Simulation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Control and State Estimation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8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Under-Actuated Systems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710A05E4-16E3-4F3A-8637-9228DED1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232" y="640080"/>
            <a:ext cx="5933872" cy="5577840"/>
          </a:xfrm>
          <a:prstGeom prst="roundRect">
            <a:avLst>
              <a:gd name="adj" fmla="val 99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E25F6-9F1C-41FE-A5D2-E0E41AD2CC2E}"/>
              </a:ext>
            </a:extLst>
          </p:cNvPr>
          <p:cNvSpPr txBox="1"/>
          <p:nvPr/>
        </p:nvSpPr>
        <p:spPr>
          <a:xfrm>
            <a:off x="5979660" y="6246911"/>
            <a:ext cx="488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https://www.hindawi.com/journals/mpe/2014/284216/fig1/</a:t>
            </a:r>
            <a:endParaRPr lang="en-A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412A353-1BEF-459F-B13F-3CE16E8A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3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82024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Prehensile Manipulation</a:t>
            </a:r>
            <a:endParaRPr lang="en-US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person&#10;&#10;Description automatically generated">
            <a:extLst>
              <a:ext uri="{FF2B5EF4-FFF2-40B4-BE49-F238E27FC236}">
                <a16:creationId xmlns:a16="http://schemas.microsoft.com/office/drawing/2014/main" id="{B166AC30-0F8D-4A46-9777-1C255689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336" y="424434"/>
            <a:ext cx="3580457" cy="3868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36AD902-494D-4C4A-A4C7-9EF6131A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804150"/>
            <a:ext cx="3657402" cy="3657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047A7-4AA6-430E-9235-C5484CA68C5E}"/>
              </a:ext>
            </a:extLst>
          </p:cNvPr>
          <p:cNvSpPr txBox="1"/>
          <p:nvPr/>
        </p:nvSpPr>
        <p:spPr>
          <a:xfrm>
            <a:off x="5313774" y="6493773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https://www.robotics.org/blog-article.cfm/The-Emergence-of-Smart-Collaborative-Robot-Grippers/107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E675AE-0676-4984-82D9-02E63D534D05}"/>
              </a:ext>
            </a:extLst>
          </p:cNvPr>
          <p:cNvSpPr/>
          <p:nvPr/>
        </p:nvSpPr>
        <p:spPr>
          <a:xfrm>
            <a:off x="4677661" y="-32221"/>
            <a:ext cx="7261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https://www.researchgate.net/publication/310751102_Robot_Control_for_Nonprehensile_Dynamic_Manipulation_Tasks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F57AA7D0-3B32-4484-9E9C-B1BA80E8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4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Disk-on-Disk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4EB0E51-25CB-468B-A394-1883314B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" t="-3027" r="-2870" b="-3144"/>
          <a:stretch/>
        </p:blipFill>
        <p:spPr>
          <a:xfrm>
            <a:off x="6092890" y="1602096"/>
            <a:ext cx="4641314" cy="4123105"/>
          </a:xfrm>
          <a:prstGeom prst="roundRect">
            <a:avLst>
              <a:gd name="adj" fmla="val 5981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A02070CE-4783-4A65-BA9F-4E17904F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5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6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B0E51-25CB-468B-A394-1883314B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9" b="-3428"/>
          <a:stretch/>
        </p:blipFill>
        <p:spPr>
          <a:xfrm>
            <a:off x="5646262" y="1155121"/>
            <a:ext cx="5534569" cy="4695316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6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72880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Assumptions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62" y="1661004"/>
            <a:ext cx="6841176" cy="400529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CMU Serif" panose="02000603000000000000" pitchFamily="2" charset="0"/>
              <a:buAutoNum type="arabicParenBoth"/>
            </a:pPr>
            <a:r>
              <a:rPr lang="en-AU" sz="2400" dirty="0">
                <a:solidFill>
                  <a:schemeClr val="bg1"/>
                </a:solidFill>
                <a:latin typeface="CMU Serif" panose="020006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Torque transfer between the actuator and the hand is not subject to any dissipation effects.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MU Serif" panose="02000603000000000000" pitchFamily="2" charset="0"/>
              <a:buAutoNum type="arabicParenBoth"/>
            </a:pPr>
            <a:r>
              <a:rPr lang="en-AU" sz="2400" dirty="0">
                <a:solidFill>
                  <a:schemeClr val="bg1"/>
                </a:solidFill>
                <a:latin typeface="CMU Serif" panose="020006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 and hand interact without slipping.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MU Serif" panose="02000603000000000000" pitchFamily="2" charset="0"/>
              <a:buAutoNum type="arabicParenBoth"/>
            </a:pPr>
            <a:r>
              <a:rPr lang="en-AU" sz="2400" dirty="0">
                <a:solidFill>
                  <a:schemeClr val="bg1"/>
                </a:solidFill>
                <a:latin typeface="CMU Serif" panose="020006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hand and object are always in contact.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CMU Serif" panose="02000603000000000000" pitchFamily="2" charset="0"/>
              <a:buAutoNum type="arabicParenBoth"/>
            </a:pPr>
            <a:r>
              <a:rPr lang="en-AU" sz="2400" dirty="0">
                <a:solidFill>
                  <a:schemeClr val="bg1"/>
                </a:solidFill>
                <a:latin typeface="CMU Serif" panose="020006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is always operating near the upright balancing point.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0A425E1-4D74-4DAF-851C-F44EC895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7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5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Verification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53FD-DFF2-4BA3-B56F-0AE0236E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06" y="1133819"/>
            <a:ext cx="6120481" cy="4590361"/>
          </a:xfrm>
          <a:prstGeom prst="roundRect">
            <a:avLst>
              <a:gd name="adj" fmla="val 38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402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425" y="1922455"/>
            <a:ext cx="6419903" cy="3482387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Linear-Quadratic Regulator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Setpoint tracking with reference-feedforward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58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Widescreen</PresentationFormat>
  <Paragraphs>52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CMU Serif</vt:lpstr>
      <vt:lpstr>Franklin Gothic Book</vt:lpstr>
      <vt:lpstr>1_RetrospectVTI</vt:lpstr>
      <vt:lpstr>Control of a Rolling Balancing System</vt:lpstr>
      <vt:lpstr>The Project</vt:lpstr>
      <vt:lpstr>Under-Actuated Systems</vt:lpstr>
      <vt:lpstr>Prehensile Manipulation</vt:lpstr>
      <vt:lpstr>The Disk-on-Disk System</vt:lpstr>
      <vt:lpstr>Modelling</vt:lpstr>
      <vt:lpstr>Assumptions</vt:lpstr>
      <vt:lpstr>Verification</vt:lpstr>
      <vt:lpstr>Control</vt:lpstr>
      <vt:lpstr>Control</vt:lpstr>
      <vt:lpstr>Camera Calibration</vt:lpstr>
      <vt:lpstr>Image Distortion</vt:lpstr>
      <vt:lpstr>Reprojection Errors</vt:lpstr>
      <vt:lpstr>Saturation Thresholding</vt:lpstr>
      <vt:lpstr>Blob Detection</vt:lpstr>
      <vt:lpstr>Experiment Apparatus Construction</vt:lpstr>
      <vt:lpstr>Questions?</vt:lpstr>
      <vt:lpstr>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2020-06-15T01:26:22Z</dcterms:created>
  <dcterms:modified xsi:type="dcterms:W3CDTF">2020-06-15T10:55:26Z</dcterms:modified>
</cp:coreProperties>
</file>